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64" r:id="rId2"/>
    <p:sldId id="267" r:id="rId3"/>
    <p:sldId id="266" r:id="rId4"/>
    <p:sldId id="270" r:id="rId5"/>
    <p:sldId id="269" r:id="rId6"/>
    <p:sldId id="271" r:id="rId7"/>
    <p:sldId id="272" r:id="rId8"/>
    <p:sldId id="273" r:id="rId9"/>
    <p:sldId id="274" r:id="rId10"/>
    <p:sldId id="275" r:id="rId11"/>
    <p:sldId id="261" r:id="rId12"/>
    <p:sldId id="276" r:id="rId13"/>
    <p:sldId id="281" r:id="rId14"/>
    <p:sldId id="282" r:id="rId15"/>
    <p:sldId id="256" r:id="rId16"/>
    <p:sldId id="258" r:id="rId17"/>
    <p:sldId id="277" r:id="rId18"/>
    <p:sldId id="280" r:id="rId19"/>
    <p:sldId id="262" r:id="rId20"/>
    <p:sldId id="263" r:id="rId21"/>
    <p:sldId id="279" r:id="rId22"/>
    <p:sldId id="278" r:id="rId23"/>
    <p:sldId id="28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>
        <p:scale>
          <a:sx n="76" d="100"/>
          <a:sy n="76" d="100"/>
        </p:scale>
        <p:origin x="-254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45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34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711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497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8/7/2014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188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8/7/2014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469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8/7/2014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159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450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921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017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63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8/7/2014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8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a/url?sa=i&amp;rct=j&amp;q=&amp;esrc=s&amp;source=images&amp;cd=&amp;cad=rja&amp;uact=8&amp;docid=qfQhRNzUKDN9VM&amp;tbnid=LMlaLMVfKuWYXM:&amp;ved=0CAUQjRw&amp;url=http://inhabitat.com/tag/e-coli/&amp;ei=edLHU5WHBMmhyASmvoKABg&amp;bvm=bv.71198958,d.aWw&amp;psig=AFQjCNH3HsU8BWCH504p0sSs8QzPGu_9Xw&amp;ust=1405690871191769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" y="0"/>
            <a:ext cx="11658600" cy="210312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Water Quality Update for Wahwashkesh Lake 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321878"/>
            <a:ext cx="11414760" cy="453612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3600" dirty="0" smtClean="0">
                <a:solidFill>
                  <a:srgbClr val="FFFF00"/>
                </a:solidFill>
              </a:rPr>
              <a:t>Water quality update for WWK from the Ministry of the Environment Lake Partner Program that includes phosphorus and water clarity is in the AGM package (hand outs).</a:t>
            </a:r>
          </a:p>
          <a:p>
            <a:pPr algn="l"/>
            <a:endParaRPr lang="en-US" sz="3600" dirty="0">
              <a:solidFill>
                <a:srgbClr val="FFFF00"/>
              </a:solidFill>
            </a:endParaRPr>
          </a:p>
          <a:p>
            <a:pPr algn="l"/>
            <a:r>
              <a:rPr lang="en-US" sz="3600" dirty="0" smtClean="0">
                <a:solidFill>
                  <a:srgbClr val="FFFF00"/>
                </a:solidFill>
              </a:rPr>
              <a:t>In 2013, we purchased and sampled with a YSI water quality meter which measures temperature, oxygen, dissolved ions, pH, and oxidation reduction potential.</a:t>
            </a:r>
          </a:p>
          <a:p>
            <a:pPr algn="l"/>
            <a:endParaRPr lang="en-US" sz="3600" dirty="0">
              <a:solidFill>
                <a:srgbClr val="FFFF00"/>
              </a:solidFill>
            </a:endParaRPr>
          </a:p>
          <a:p>
            <a:pPr algn="l"/>
            <a:r>
              <a:rPr lang="en-US" sz="3600" dirty="0" smtClean="0">
                <a:solidFill>
                  <a:srgbClr val="FFFF00"/>
                </a:solidFill>
              </a:rPr>
              <a:t>Sampling continues with the water quality meter in 2014</a:t>
            </a:r>
          </a:p>
          <a:p>
            <a:pPr algn="l"/>
            <a:endParaRPr lang="en-US" sz="3600" dirty="0">
              <a:solidFill>
                <a:srgbClr val="FFFF00"/>
              </a:solidFill>
            </a:endParaRPr>
          </a:p>
          <a:p>
            <a:pPr algn="l"/>
            <a:endParaRPr lang="en-GB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26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6198541"/>
              </p:ext>
            </p:extLst>
          </p:nvPr>
        </p:nvGraphicFramePr>
        <p:xfrm>
          <a:off x="1682077" y="16104"/>
          <a:ext cx="8803043" cy="6841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SPW 11.0 Graph" r:id="rId3" imgW="5686560" imgH="4419360" progId="SigmaPlotGraphicObject.10">
                  <p:embed/>
                </p:oleObj>
              </mc:Choice>
              <mc:Fallback>
                <p:oleObj name="SPW 11.0 Graph" r:id="rId3" imgW="5686560" imgH="441936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82077" y="16104"/>
                        <a:ext cx="8803043" cy="68418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234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4906" y="-582120"/>
            <a:ext cx="13769937" cy="814255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4041197" y="4893128"/>
            <a:ext cx="1005840" cy="482600"/>
          </a:xfrm>
          <a:prstGeom prst="line">
            <a:avLst/>
          </a:prstGeom>
          <a:ln w="53975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134600" y="3167389"/>
            <a:ext cx="18010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Deadman’s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Island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93080" y="4937760"/>
            <a:ext cx="13859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Caroline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Island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2280" y="2727960"/>
            <a:ext cx="1782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Shanty Bay</a:t>
            </a:r>
            <a:endParaRPr lang="en-GB" sz="28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-4140000" flipV="1">
            <a:off x="6315934" y="4237808"/>
            <a:ext cx="1005840" cy="482600"/>
          </a:xfrm>
          <a:prstGeom prst="line">
            <a:avLst/>
          </a:prstGeom>
          <a:ln w="53975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3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967417"/>
              </p:ext>
            </p:extLst>
          </p:nvPr>
        </p:nvGraphicFramePr>
        <p:xfrm>
          <a:off x="504073" y="0"/>
          <a:ext cx="9432408" cy="6852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SPW 11.0 Graph" r:id="rId3" imgW="6249960" imgH="4541040" progId="SigmaPlotGraphicObject.10">
                  <p:embed/>
                </p:oleObj>
              </mc:Choice>
              <mc:Fallback>
                <p:oleObj name="SPW 11.0 Graph" r:id="rId3" imgW="6249960" imgH="454104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4073" y="0"/>
                        <a:ext cx="9432408" cy="68520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170345" y="4973062"/>
            <a:ext cx="45644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Large ground water inputs</a:t>
            </a:r>
          </a:p>
          <a:p>
            <a:r>
              <a:rPr lang="en-US" sz="3200" dirty="0" smtClean="0"/>
              <a:t>Lack of circulation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67938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4906" y="-582120"/>
            <a:ext cx="13769937" cy="814255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4041197" y="4893128"/>
            <a:ext cx="1005840" cy="482600"/>
          </a:xfrm>
          <a:prstGeom prst="line">
            <a:avLst/>
          </a:prstGeom>
          <a:ln w="53975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134600" y="3167389"/>
            <a:ext cx="18010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Deadman’s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Island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93080" y="4937760"/>
            <a:ext cx="13859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Caroline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Island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2280" y="2727960"/>
            <a:ext cx="1782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Shanty Bay</a:t>
            </a:r>
            <a:endParaRPr lang="en-GB" sz="28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-4140000" flipV="1">
            <a:off x="6315934" y="4237808"/>
            <a:ext cx="1005840" cy="482600"/>
          </a:xfrm>
          <a:prstGeom prst="line">
            <a:avLst/>
          </a:prstGeom>
          <a:ln w="53975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sosceles Triangle 6"/>
          <p:cNvSpPr/>
          <p:nvPr/>
        </p:nvSpPr>
        <p:spPr>
          <a:xfrm>
            <a:off x="4311712" y="4623657"/>
            <a:ext cx="421105" cy="26708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Isosceles Triangle 8"/>
          <p:cNvSpPr/>
          <p:nvPr/>
        </p:nvSpPr>
        <p:spPr>
          <a:xfrm>
            <a:off x="4625932" y="5240896"/>
            <a:ext cx="421105" cy="26708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608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739040"/>
              </p:ext>
            </p:extLst>
          </p:nvPr>
        </p:nvGraphicFramePr>
        <p:xfrm>
          <a:off x="1641900" y="-16180"/>
          <a:ext cx="8767020" cy="6999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SPW 11.0 Graph" r:id="rId3" imgW="5686560" imgH="4541040" progId="SigmaPlotGraphicObject.10">
                  <p:embed/>
                </p:oleObj>
              </mc:Choice>
              <mc:Fallback>
                <p:oleObj name="SPW 11.0 Graph" r:id="rId3" imgW="5686560" imgH="454104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41900" y="-16180"/>
                        <a:ext cx="8767020" cy="6999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469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193800"/>
            <a:ext cx="12192000" cy="23876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What to do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" y="1361758"/>
            <a:ext cx="11399520" cy="5328602"/>
          </a:xfrm>
        </p:spPr>
        <p:txBody>
          <a:bodyPr>
            <a:normAutofit fontScale="85000" lnSpcReduction="20000"/>
          </a:bodyPr>
          <a:lstStyle/>
          <a:p>
            <a:pPr algn="l"/>
            <a:endParaRPr lang="en-US" dirty="0" smtClean="0"/>
          </a:p>
          <a:p>
            <a:pPr algn="l"/>
            <a:r>
              <a:rPr lang="en-US" sz="3500" dirty="0" smtClean="0">
                <a:solidFill>
                  <a:srgbClr val="FFFF00"/>
                </a:solidFill>
              </a:rPr>
              <a:t>A decision was made to sample for </a:t>
            </a:r>
            <a:r>
              <a:rPr lang="en-GB" sz="3500" b="1" i="1" dirty="0">
                <a:solidFill>
                  <a:srgbClr val="FFFF00"/>
                </a:solidFill>
              </a:rPr>
              <a:t>Escherichia coli</a:t>
            </a:r>
            <a:r>
              <a:rPr lang="en-US" sz="3500" dirty="0" smtClean="0">
                <a:solidFill>
                  <a:srgbClr val="FFFF00"/>
                </a:solidFill>
              </a:rPr>
              <a:t> or E coli in 2014. Lots of discussion.</a:t>
            </a:r>
          </a:p>
          <a:p>
            <a:pPr algn="l"/>
            <a:endParaRPr lang="en-US" sz="3500" dirty="0">
              <a:solidFill>
                <a:srgbClr val="FFFF00"/>
              </a:solidFill>
            </a:endParaRPr>
          </a:p>
          <a:p>
            <a:pPr algn="l"/>
            <a:r>
              <a:rPr lang="en-US" sz="3500" dirty="0" smtClean="0">
                <a:solidFill>
                  <a:srgbClr val="FFFF00"/>
                </a:solidFill>
              </a:rPr>
              <a:t>Industrial or agricultural waste and discharge not considered a problem.</a:t>
            </a:r>
          </a:p>
          <a:p>
            <a:pPr algn="l"/>
            <a:endParaRPr lang="en-US" sz="3500" dirty="0">
              <a:solidFill>
                <a:srgbClr val="FFFF00"/>
              </a:solidFill>
            </a:endParaRPr>
          </a:p>
          <a:p>
            <a:pPr algn="l"/>
            <a:r>
              <a:rPr lang="en-US" sz="3500" dirty="0" smtClean="0">
                <a:solidFill>
                  <a:srgbClr val="FFFF00"/>
                </a:solidFill>
              </a:rPr>
              <a:t>E coli is a bacteria found in the lower intestine of mammals (humans).  E coli is found in septic and sewage water.</a:t>
            </a:r>
          </a:p>
          <a:p>
            <a:pPr algn="l"/>
            <a:endParaRPr lang="en-US" sz="3500" dirty="0">
              <a:solidFill>
                <a:srgbClr val="FFFF00"/>
              </a:solidFill>
            </a:endParaRPr>
          </a:p>
          <a:p>
            <a:pPr algn="l"/>
            <a:r>
              <a:rPr lang="en-US" sz="3500" dirty="0" smtClean="0">
                <a:solidFill>
                  <a:srgbClr val="FFFF00"/>
                </a:solidFill>
              </a:rPr>
              <a:t>E coli can cause poisoning either by ingestion of water or food.</a:t>
            </a:r>
          </a:p>
          <a:p>
            <a:pPr algn="l"/>
            <a:endParaRPr lang="en-US" sz="3500" dirty="0">
              <a:solidFill>
                <a:srgbClr val="FFFF00"/>
              </a:solidFill>
            </a:endParaRPr>
          </a:p>
          <a:p>
            <a:pPr algn="l"/>
            <a:r>
              <a:rPr lang="en-US" sz="3500" dirty="0" smtClean="0">
                <a:solidFill>
                  <a:srgbClr val="FFFF00"/>
                </a:solidFill>
              </a:rPr>
              <a:t>E coli is measured as Colony Formation Units (CFU) as Number of CFU per 100 milliliters (ml) of water </a:t>
            </a:r>
          </a:p>
          <a:p>
            <a:pPr algn="l"/>
            <a:endParaRPr lang="en-US" sz="3500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286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http://assets.inhabitat.com/files/e.coli-ed0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035" y="0"/>
            <a:ext cx="9523565" cy="672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47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65760"/>
            <a:ext cx="11323320" cy="5811203"/>
          </a:xfr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In Ontario, the standard for drinking water is 0 CFU/100 ml</a:t>
            </a:r>
          </a:p>
          <a:p>
            <a:endParaRPr lang="en-US" sz="3200" dirty="0">
              <a:solidFill>
                <a:srgbClr val="FFFF00"/>
              </a:solidFill>
            </a:endParaRPr>
          </a:p>
          <a:p>
            <a:r>
              <a:rPr lang="en-US" sz="3200" dirty="0" smtClean="0">
                <a:solidFill>
                  <a:srgbClr val="FFFF00"/>
                </a:solidFill>
              </a:rPr>
              <a:t>At 100 CFU/100 ml, public swimming beaches are closed.</a:t>
            </a:r>
          </a:p>
          <a:p>
            <a:endParaRPr lang="en-US" sz="3200" dirty="0">
              <a:solidFill>
                <a:srgbClr val="FFFF00"/>
              </a:solidFill>
            </a:endParaRPr>
          </a:p>
          <a:p>
            <a:r>
              <a:rPr lang="en-US" sz="3200" dirty="0" smtClean="0">
                <a:solidFill>
                  <a:srgbClr val="FFFF00"/>
                </a:solidFill>
              </a:rPr>
              <a:t>Three areas have been sampled in 2014 for E coli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   Straubs Beach (reference or control site)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   Below Lovesick Rapids, Magnetawan River enters the Top Lake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   Shanty Bay</a:t>
            </a:r>
          </a:p>
          <a:p>
            <a:pPr marL="0" indent="0">
              <a:buNone/>
            </a:pPr>
            <a:endParaRPr lang="en-US" sz="32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Nearly all natural waters contain some E coli</a:t>
            </a:r>
            <a:endParaRPr lang="en-GB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7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058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0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0"/>
            <a:ext cx="10386060" cy="692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7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6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705600"/>
          </a:xfrm>
          <a:prstGeom prst="rect">
            <a:avLst/>
          </a:prstGeom>
        </p:spPr>
      </p:pic>
      <p:sp useBgFill="1">
        <p:nvSpPr>
          <p:cNvPr id="4" name="TextBox 3"/>
          <p:cNvSpPr txBox="1"/>
          <p:nvPr/>
        </p:nvSpPr>
        <p:spPr>
          <a:xfrm>
            <a:off x="10210800" y="563880"/>
            <a:ext cx="1740989" cy="120032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SS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Minnow</a:t>
            </a:r>
            <a:endParaRPr lang="en-GB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78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175514"/>
              </p:ext>
            </p:extLst>
          </p:nvPr>
        </p:nvGraphicFramePr>
        <p:xfrm>
          <a:off x="770749" y="0"/>
          <a:ext cx="10645571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SPW 11.0 Graph" r:id="rId3" imgW="6362280" imgH="4098240" progId="SigmaPlotGraphicObject.10">
                  <p:embed/>
                </p:oleObj>
              </mc:Choice>
              <mc:Fallback>
                <p:oleObj name="SPW 11.0 Graph" r:id="rId3" imgW="6362280" imgH="409824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0749" y="0"/>
                        <a:ext cx="10645571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999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21920"/>
            <a:ext cx="10515600" cy="1066799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Summary and Plans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" y="792479"/>
            <a:ext cx="11376660" cy="547116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  In 2014, pH and dissolved ion concentrations are lower compared to 2013.</a:t>
            </a:r>
            <a:endParaRPr lang="en-US" sz="3600" dirty="0">
              <a:solidFill>
                <a:srgbClr val="FFFF00"/>
              </a:solidFill>
            </a:endParaRPr>
          </a:p>
          <a:p>
            <a:endParaRPr lang="en-US" sz="3600" dirty="0" smtClean="0">
              <a:solidFill>
                <a:srgbClr val="FFFF00"/>
              </a:solidFill>
            </a:endParaRPr>
          </a:p>
          <a:p>
            <a:r>
              <a:rPr lang="en-US" sz="3600" dirty="0" smtClean="0">
                <a:solidFill>
                  <a:srgbClr val="FFFF00"/>
                </a:solidFill>
              </a:rPr>
              <a:t>  Lower oxygen levels in deep water have been observed in Shanty Bay, water quality looks good at Lovesick Rapids where the Magnetawan River enters WWK.</a:t>
            </a:r>
          </a:p>
          <a:p>
            <a:endParaRPr lang="en-US" sz="3600" dirty="0" smtClean="0">
              <a:solidFill>
                <a:srgbClr val="FFFF00"/>
              </a:solidFill>
            </a:endParaRPr>
          </a:p>
          <a:p>
            <a:r>
              <a:rPr lang="en-US" sz="3600" dirty="0" smtClean="0">
                <a:solidFill>
                  <a:srgbClr val="FFFF00"/>
                </a:solidFill>
              </a:rPr>
              <a:t>  E coli levels were slightly elevated in Shanty Bay and at Lovesick Rapids (Mag River discharge) in early July, but have declined (E coli comes and goes).</a:t>
            </a:r>
          </a:p>
        </p:txBody>
      </p:sp>
    </p:spTree>
    <p:extLst>
      <p:ext uri="{BB962C8B-B14F-4D97-AF65-F5344CB8AC3E}">
        <p14:creationId xmlns:p14="http://schemas.microsoft.com/office/powerpoint/2010/main" val="402602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041718"/>
            <a:ext cx="10058400" cy="1655762"/>
          </a:xfrm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00"/>
                </a:solidFill>
              </a:rPr>
              <a:t>Three more E coli sampling trips will be made this year.</a:t>
            </a:r>
          </a:p>
          <a:p>
            <a:pPr algn="l"/>
            <a:endParaRPr lang="en-US" sz="3600" dirty="0" smtClean="0">
              <a:solidFill>
                <a:srgbClr val="FFFF00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FF00"/>
                </a:solidFill>
              </a:rPr>
              <a:t>Water </a:t>
            </a:r>
            <a:r>
              <a:rPr lang="en-US" sz="3600" dirty="0">
                <a:solidFill>
                  <a:srgbClr val="FFFF00"/>
                </a:solidFill>
              </a:rPr>
              <a:t>quality meter readings will be taken in August and September.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600" dirty="0" smtClean="0">
              <a:solidFill>
                <a:srgbClr val="FFFF00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FF00"/>
                </a:solidFill>
              </a:rPr>
              <a:t>Phosphorus </a:t>
            </a:r>
            <a:r>
              <a:rPr lang="en-US" sz="3600" dirty="0">
                <a:solidFill>
                  <a:srgbClr val="FFFF00"/>
                </a:solidFill>
              </a:rPr>
              <a:t>will be measured in August at four locations in WWK.  </a:t>
            </a:r>
            <a:endParaRPr lang="en-GB" sz="3600" dirty="0">
              <a:solidFill>
                <a:srgbClr val="FFFF00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65158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381" y="0"/>
            <a:ext cx="6918017" cy="6858000"/>
          </a:xfrm>
          <a:prstGeom prst="rect">
            <a:avLst/>
          </a:prstGeom>
        </p:spPr>
      </p:pic>
      <p:sp>
        <p:nvSpPr>
          <p:cNvPr id="3" name="Isosceles Triangle 2"/>
          <p:cNvSpPr/>
          <p:nvPr/>
        </p:nvSpPr>
        <p:spPr>
          <a:xfrm>
            <a:off x="9022267" y="1701761"/>
            <a:ext cx="401443" cy="33341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4" name="Isosceles Triangle 3"/>
          <p:cNvSpPr/>
          <p:nvPr/>
        </p:nvSpPr>
        <p:spPr>
          <a:xfrm>
            <a:off x="6246177" y="6007061"/>
            <a:ext cx="401443" cy="33341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Isosceles Triangle 4"/>
          <p:cNvSpPr/>
          <p:nvPr/>
        </p:nvSpPr>
        <p:spPr>
          <a:xfrm>
            <a:off x="7180767" y="5422861"/>
            <a:ext cx="401443" cy="33341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Isosceles Triangle 5"/>
          <p:cNvSpPr/>
          <p:nvPr/>
        </p:nvSpPr>
        <p:spPr>
          <a:xfrm>
            <a:off x="5288467" y="4825961"/>
            <a:ext cx="401443" cy="33341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Isosceles Triangle 6"/>
          <p:cNvSpPr/>
          <p:nvPr/>
        </p:nvSpPr>
        <p:spPr>
          <a:xfrm>
            <a:off x="5842256" y="2933661"/>
            <a:ext cx="401443" cy="33341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Isosceles Triangle 7"/>
          <p:cNvSpPr/>
          <p:nvPr/>
        </p:nvSpPr>
        <p:spPr>
          <a:xfrm>
            <a:off x="4234367" y="812722"/>
            <a:ext cx="401443" cy="33341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Isosceles Triangle 8"/>
          <p:cNvSpPr/>
          <p:nvPr/>
        </p:nvSpPr>
        <p:spPr>
          <a:xfrm>
            <a:off x="5842256" y="1181061"/>
            <a:ext cx="401443" cy="33341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Isosceles Triangle 9"/>
          <p:cNvSpPr/>
          <p:nvPr/>
        </p:nvSpPr>
        <p:spPr>
          <a:xfrm>
            <a:off x="6634667" y="1687454"/>
            <a:ext cx="401443" cy="33341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Isosceles Triangle 10"/>
          <p:cNvSpPr/>
          <p:nvPr/>
        </p:nvSpPr>
        <p:spPr>
          <a:xfrm>
            <a:off x="6045455" y="5333961"/>
            <a:ext cx="401443" cy="33341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Isosceles Triangle 11"/>
          <p:cNvSpPr/>
          <p:nvPr/>
        </p:nvSpPr>
        <p:spPr>
          <a:xfrm>
            <a:off x="6450600" y="710636"/>
            <a:ext cx="401443" cy="33341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18093" y="710636"/>
            <a:ext cx="2802947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11 sites are 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sampled with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the meter </a:t>
            </a:r>
          </a:p>
          <a:p>
            <a:endParaRPr lang="en-US" sz="3200" dirty="0">
              <a:solidFill>
                <a:srgbClr val="FFFF00"/>
              </a:solidFill>
            </a:endParaRPr>
          </a:p>
          <a:p>
            <a:r>
              <a:rPr lang="en-US" sz="3200" dirty="0" smtClean="0">
                <a:solidFill>
                  <a:srgbClr val="FFFF00"/>
                </a:solidFill>
              </a:rPr>
              <a:t>Readings are 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taken at 1 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meter intervals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(15 meters,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then at 5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meter intervals 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73259" y="487125"/>
            <a:ext cx="24729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In 2013, took 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nearly 1,800 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readings </a:t>
            </a:r>
            <a:endParaRPr lang="en-GB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1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79" y="-1"/>
            <a:ext cx="10335221" cy="6890147"/>
          </a:xfrm>
        </p:spPr>
      </p:pic>
    </p:spTree>
    <p:extLst>
      <p:ext uri="{BB962C8B-B14F-4D97-AF65-F5344CB8AC3E}">
        <p14:creationId xmlns:p14="http://schemas.microsoft.com/office/powerpoint/2010/main" val="17768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In late summer 2013, two sites with water quality problems/issues were identified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0098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In the Top Lake where the Magnetawan River enters WWK Lake at Lovesick Rapids, low oxygen readings near the bottom were observed. </a:t>
            </a:r>
          </a:p>
          <a:p>
            <a:pPr marL="0" indent="0">
              <a:buNone/>
            </a:pPr>
            <a:endParaRPr lang="en-US" sz="32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Unusual fluctuations in oxidation-reduction potential (ORP).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ORP is a measure of microbial activity, large fluctuations, extremely low or high values indicate potential issues (problems)  </a:t>
            </a:r>
          </a:p>
          <a:p>
            <a:pPr marL="0" indent="0">
              <a:buNone/>
            </a:pPr>
            <a:endParaRPr lang="en-US" sz="32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GB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44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344116"/>
              </p:ext>
            </p:extLst>
          </p:nvPr>
        </p:nvGraphicFramePr>
        <p:xfrm>
          <a:off x="1697319" y="0"/>
          <a:ext cx="8795329" cy="685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SPW 11.0 Graph" r:id="rId3" imgW="5686560" imgH="4434480" progId="SigmaPlotGraphicObject.10">
                  <p:embed/>
                </p:oleObj>
              </mc:Choice>
              <mc:Fallback>
                <p:oleObj name="SPW 11.0 Graph" r:id="rId3" imgW="5686560" imgH="443448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7319" y="0"/>
                        <a:ext cx="8795329" cy="6857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730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638491"/>
              </p:ext>
            </p:extLst>
          </p:nvPr>
        </p:nvGraphicFramePr>
        <p:xfrm>
          <a:off x="1532180" y="-21976"/>
          <a:ext cx="9151060" cy="687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SPW 11.0 Graph" r:id="rId3" imgW="5878440" imgH="4419360" progId="SigmaPlotGraphicObject.10">
                  <p:embed/>
                </p:oleObj>
              </mc:Choice>
              <mc:Fallback>
                <p:oleObj name="SPW 11.0 Graph" r:id="rId3" imgW="5878440" imgH="441936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2180" y="-21976"/>
                        <a:ext cx="9151060" cy="687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602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At the AGM last year, a cottager indicated family and guest </a:t>
            </a:r>
            <a:r>
              <a:rPr lang="en-US" sz="3200" smtClean="0">
                <a:solidFill>
                  <a:srgbClr val="FFFF00"/>
                </a:solidFill>
              </a:rPr>
              <a:t>illnesses </a:t>
            </a:r>
            <a:r>
              <a:rPr lang="en-US" sz="3200" smtClean="0">
                <a:solidFill>
                  <a:srgbClr val="FFFF00"/>
                </a:solidFill>
              </a:rPr>
              <a:t>were </a:t>
            </a:r>
            <a:r>
              <a:rPr lang="en-US" sz="3200" dirty="0" smtClean="0">
                <a:solidFill>
                  <a:srgbClr val="FFFF00"/>
                </a:solidFill>
              </a:rPr>
              <a:t>due to just washing food with water from Shanty Bay</a:t>
            </a:r>
          </a:p>
          <a:p>
            <a:endParaRPr lang="en-US" sz="3200" dirty="0">
              <a:solidFill>
                <a:srgbClr val="FFFF00"/>
              </a:solidFill>
            </a:endParaRPr>
          </a:p>
          <a:p>
            <a:r>
              <a:rPr lang="en-US" sz="3200" dirty="0" smtClean="0">
                <a:solidFill>
                  <a:srgbClr val="FFFF00"/>
                </a:solidFill>
              </a:rPr>
              <a:t>In August and September 2013, I took readings in Shanty Bay.</a:t>
            </a:r>
          </a:p>
          <a:p>
            <a:endParaRPr lang="en-US" sz="3200" dirty="0">
              <a:solidFill>
                <a:srgbClr val="FFFF00"/>
              </a:solidFill>
            </a:endParaRPr>
          </a:p>
          <a:p>
            <a:r>
              <a:rPr lang="en-US" sz="3200" dirty="0" smtClean="0">
                <a:solidFill>
                  <a:srgbClr val="FFFF00"/>
                </a:solidFill>
              </a:rPr>
              <a:t>Potential issues were identified, including low oxygen in deeper waters and wide fluctuations in ORP </a:t>
            </a:r>
            <a:endParaRPr lang="en-GB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88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318943"/>
              </p:ext>
            </p:extLst>
          </p:nvPr>
        </p:nvGraphicFramePr>
        <p:xfrm>
          <a:off x="1697319" y="29636"/>
          <a:ext cx="8757321" cy="682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SPW 11.0 Graph" r:id="rId3" imgW="5686560" imgH="4434480" progId="SigmaPlotGraphicObject.10">
                  <p:embed/>
                </p:oleObj>
              </mc:Choice>
              <mc:Fallback>
                <p:oleObj name="SPW 11.0 Graph" r:id="rId3" imgW="5686560" imgH="443448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7319" y="29636"/>
                        <a:ext cx="8757321" cy="6828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218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</TotalTime>
  <Words>518</Words>
  <Application>Microsoft Office PowerPoint</Application>
  <PresentationFormat>Custom</PresentationFormat>
  <Paragraphs>79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SPW 11.0 Graph</vt:lpstr>
      <vt:lpstr>Water Quality Update for Wahwashkesh Lake </vt:lpstr>
      <vt:lpstr>PowerPoint Presentation</vt:lpstr>
      <vt:lpstr>PowerPoint Presentation</vt:lpstr>
      <vt:lpstr>PowerPoint Presentation</vt:lpstr>
      <vt:lpstr>In late summer 2013, two sites with water quality problems/issues were identified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to 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and Plans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Escherichia coli</dc:title>
  <dc:creator>Oyie Umali-Maceina</dc:creator>
  <cp:lastModifiedBy>Dr. Kathryn Cook</cp:lastModifiedBy>
  <cp:revision>48</cp:revision>
  <dcterms:created xsi:type="dcterms:W3CDTF">2014-07-17T13:36:11Z</dcterms:created>
  <dcterms:modified xsi:type="dcterms:W3CDTF">2014-08-07T13:41:29Z</dcterms:modified>
</cp:coreProperties>
</file>